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eorgia Pro" charset="1" panose="02040502050405020303"/>
      <p:regular r:id="rId14"/>
    </p:embeddedFont>
    <p:embeddedFont>
      <p:font typeface="Georgia Pro Bold" charset="1" panose="02040802050405020203"/>
      <p:regular r:id="rId15"/>
    </p:embeddedFont>
    <p:embeddedFont>
      <p:font typeface="Georgia Pro Italics" charset="1" panose="02040502050405090303"/>
      <p:regular r:id="rId16"/>
    </p:embeddedFont>
    <p:embeddedFont>
      <p:font typeface="Georgia Pro Bold Italics" charset="1" panose="02040802050405090203"/>
      <p:regular r:id="rId17"/>
    </p:embeddedFont>
    <p:embeddedFont>
      <p:font typeface="Georgia Pro Light" charset="1" panose="02040302050405020303"/>
      <p:regular r:id="rId18"/>
    </p:embeddedFont>
    <p:embeddedFont>
      <p:font typeface="Georgia Pro Light Italics" charset="1" panose="02040302050405090303"/>
      <p:regular r:id="rId19"/>
    </p:embeddedFont>
    <p:embeddedFont>
      <p:font typeface="Georgia Pro Heavy" charset="1" panose="02040A02050405020203"/>
      <p:regular r:id="rId20"/>
    </p:embeddedFont>
    <p:embeddedFont>
      <p:font typeface="Georgia Pro Heavy Italics" charset="1" panose="02040A02050405090203"/>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36138" y="2211161"/>
            <a:ext cx="6872071" cy="3181909"/>
          </a:xfrm>
          <a:prstGeom prst="rect">
            <a:avLst/>
          </a:prstGeom>
        </p:spPr>
        <p:txBody>
          <a:bodyPr anchor="t" rtlCol="false" tIns="0" lIns="0" bIns="0" rIns="0">
            <a:spAutoFit/>
          </a:bodyPr>
          <a:lstStyle/>
          <a:p>
            <a:pPr>
              <a:lnSpc>
                <a:spcPts val="12101"/>
              </a:lnSpc>
            </a:pPr>
          </a:p>
          <a:p>
            <a:pPr>
              <a:lnSpc>
                <a:spcPts val="12101"/>
              </a:lnSpc>
            </a:pPr>
            <a:r>
              <a:rPr lang="en-US" sz="12873">
                <a:solidFill>
                  <a:srgbClr val="000000"/>
                </a:solidFill>
                <a:latin typeface="Bebas Neue Bold"/>
              </a:rPr>
              <a:t>MAZE SOLVER</a:t>
            </a:r>
          </a:p>
        </p:txBody>
      </p:sp>
      <p:grpSp>
        <p:nvGrpSpPr>
          <p:cNvPr name="Group 7" id="7"/>
          <p:cNvGrpSpPr/>
          <p:nvPr/>
        </p:nvGrpSpPr>
        <p:grpSpPr>
          <a:xfrm rot="0">
            <a:off x="9282951" y="6409989"/>
            <a:ext cx="7978445" cy="2243128"/>
            <a:chOff x="0" y="0"/>
            <a:chExt cx="10637926" cy="2990838"/>
          </a:xfrm>
        </p:grpSpPr>
        <p:sp>
          <p:nvSpPr>
            <p:cNvPr name="TextBox 8" id="8"/>
            <p:cNvSpPr txBox="true"/>
            <p:nvPr/>
          </p:nvSpPr>
          <p:spPr>
            <a:xfrm rot="0">
              <a:off x="0" y="-47625"/>
              <a:ext cx="10637926" cy="543561"/>
            </a:xfrm>
            <a:prstGeom prst="rect">
              <a:avLst/>
            </a:prstGeom>
          </p:spPr>
          <p:txBody>
            <a:bodyPr anchor="t" rtlCol="false" tIns="0" lIns="0" bIns="0" rIns="0">
              <a:spAutoFit/>
            </a:bodyPr>
            <a:lstStyle/>
            <a:p>
              <a:pPr algn="r">
                <a:lnSpc>
                  <a:spcPts val="3341"/>
                </a:lnSpc>
              </a:pPr>
              <a:r>
                <a:rPr lang="en-US" sz="2474" spc="566">
                  <a:solidFill>
                    <a:srgbClr val="000000"/>
                  </a:solidFill>
                  <a:latin typeface="Georgia Pro Bold"/>
                </a:rPr>
                <a:t>DONE  BY :</a:t>
              </a:r>
            </a:p>
          </p:txBody>
        </p:sp>
        <p:sp>
          <p:nvSpPr>
            <p:cNvPr name="TextBox 9" id="9"/>
            <p:cNvSpPr txBox="true"/>
            <p:nvPr/>
          </p:nvSpPr>
          <p:spPr>
            <a:xfrm rot="0">
              <a:off x="0" y="837553"/>
              <a:ext cx="10637926" cy="2153285"/>
            </a:xfrm>
            <a:prstGeom prst="rect">
              <a:avLst/>
            </a:prstGeom>
          </p:spPr>
          <p:txBody>
            <a:bodyPr anchor="t" rtlCol="false" tIns="0" lIns="0" bIns="0" rIns="0">
              <a:spAutoFit/>
            </a:bodyPr>
            <a:lstStyle/>
            <a:p>
              <a:pPr algn="ctr">
                <a:lnSpc>
                  <a:spcPts val="3254"/>
                </a:lnSpc>
              </a:pPr>
              <a:r>
                <a:rPr lang="en-US" sz="2325" spc="502">
                  <a:solidFill>
                    <a:srgbClr val="000000"/>
                  </a:solidFill>
                  <a:latin typeface="Montserrat Classic Bold"/>
                </a:rPr>
                <a:t>KENISHA SURANA -RA2211027010078</a:t>
              </a:r>
            </a:p>
            <a:p>
              <a:pPr algn="ctr">
                <a:lnSpc>
                  <a:spcPts val="3254"/>
                </a:lnSpc>
              </a:pPr>
              <a:r>
                <a:rPr lang="en-US" sz="2325" spc="502">
                  <a:solidFill>
                    <a:srgbClr val="000000"/>
                  </a:solidFill>
                  <a:latin typeface="Montserrat Classic Bold"/>
                </a:rPr>
                <a:t>PRATYUSH KUMAR SINGH- RA2211027010088</a:t>
              </a:r>
            </a:p>
            <a:p>
              <a:pPr algn="ctr">
                <a:lnSpc>
                  <a:spcPts val="3254"/>
                </a:lnSpc>
              </a:pPr>
              <a:r>
                <a:rPr lang="en-US" sz="2325" spc="502">
                  <a:solidFill>
                    <a:srgbClr val="000000"/>
                  </a:solidFill>
                  <a:latin typeface="Montserrat Classic Bold"/>
                </a:rPr>
                <a:t>AKSHAT SHARMA - RA2211027010121 </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2297439"/>
            <a:ext cx="7958219" cy="800293"/>
          </a:xfrm>
          <a:prstGeom prst="rect">
            <a:avLst/>
          </a:prstGeom>
        </p:spPr>
        <p:txBody>
          <a:bodyPr anchor="t" rtlCol="false" tIns="0" lIns="0" bIns="0" rIns="0">
            <a:spAutoFit/>
          </a:bodyPr>
          <a:lstStyle/>
          <a:p>
            <a:pPr algn="l">
              <a:lnSpc>
                <a:spcPts val="6933"/>
              </a:lnSpc>
            </a:pPr>
            <a:r>
              <a:rPr lang="en-US" sz="3466">
                <a:solidFill>
                  <a:srgbClr val="000000"/>
                </a:solidFill>
                <a:latin typeface="Montserrat Classic"/>
              </a:rPr>
              <a:t>Problem Statement &amp; Introduction</a:t>
            </a:r>
          </a:p>
        </p:txBody>
      </p:sp>
      <p:grpSp>
        <p:nvGrpSpPr>
          <p:cNvPr name="Group 4" id="4"/>
          <p:cNvGrpSpPr/>
          <p:nvPr/>
        </p:nvGrpSpPr>
        <p:grpSpPr>
          <a:xfrm rot="0">
            <a:off x="7931076" y="2385645"/>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2294609"/>
            <a:ext cx="266582" cy="821715"/>
          </a:xfrm>
          <a:prstGeom prst="rect">
            <a:avLst/>
          </a:prstGeom>
        </p:spPr>
        <p:txBody>
          <a:bodyPr anchor="t" rtlCol="false" tIns="0" lIns="0" bIns="0" rIns="0">
            <a:spAutoFit/>
          </a:bodyPr>
          <a:lstStyle/>
          <a:p>
            <a:pPr algn="ctr">
              <a:lnSpc>
                <a:spcPts val="7262"/>
              </a:lnSpc>
              <a:spcBef>
                <a:spcPct val="0"/>
              </a:spcBef>
            </a:pPr>
            <a:r>
              <a:rPr lang="en-US" sz="3631">
                <a:solidFill>
                  <a:srgbClr val="000000"/>
                </a:solidFill>
                <a:latin typeface="Montserrat Classic"/>
              </a:rPr>
              <a:t>1</a:t>
            </a:r>
          </a:p>
        </p:txBody>
      </p:sp>
      <p:sp>
        <p:nvSpPr>
          <p:cNvPr name="TextBox 8" id="8"/>
          <p:cNvSpPr txBox="true"/>
          <p:nvPr/>
        </p:nvSpPr>
        <p:spPr>
          <a:xfrm rot="0">
            <a:off x="9114628" y="351786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Algorithm Design Technique</a:t>
            </a:r>
            <a:r>
              <a:rPr lang="en-US" sz="3666">
                <a:solidFill>
                  <a:srgbClr val="000000"/>
                </a:solidFill>
                <a:latin typeface="Montserrat Classic"/>
              </a:rPr>
              <a:t> </a:t>
            </a:r>
          </a:p>
        </p:txBody>
      </p:sp>
      <p:grpSp>
        <p:nvGrpSpPr>
          <p:cNvPr name="Group 9" id="9"/>
          <p:cNvGrpSpPr/>
          <p:nvPr/>
        </p:nvGrpSpPr>
        <p:grpSpPr>
          <a:xfrm rot="0">
            <a:off x="7931076" y="3615591"/>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3524555"/>
            <a:ext cx="266582" cy="821715"/>
          </a:xfrm>
          <a:prstGeom prst="rect">
            <a:avLst/>
          </a:prstGeom>
        </p:spPr>
        <p:txBody>
          <a:bodyPr anchor="t" rtlCol="false" tIns="0" lIns="0" bIns="0" rIns="0">
            <a:spAutoFit/>
          </a:bodyPr>
          <a:lstStyle/>
          <a:p>
            <a:pPr algn="ctr">
              <a:lnSpc>
                <a:spcPts val="7262"/>
              </a:lnSpc>
              <a:spcBef>
                <a:spcPct val="0"/>
              </a:spcBef>
            </a:pPr>
            <a:r>
              <a:rPr lang="en-US" sz="3631">
                <a:solidFill>
                  <a:srgbClr val="000000"/>
                </a:solidFill>
                <a:latin typeface="Montserrat Classic"/>
              </a:rPr>
              <a:t>2</a:t>
            </a:r>
          </a:p>
        </p:txBody>
      </p:sp>
      <p:sp>
        <p:nvSpPr>
          <p:cNvPr name="TextBox 13" id="13"/>
          <p:cNvSpPr txBox="true"/>
          <p:nvPr/>
        </p:nvSpPr>
        <p:spPr>
          <a:xfrm rot="0">
            <a:off x="9114628" y="4747806"/>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Time Complexity </a:t>
            </a:r>
          </a:p>
        </p:txBody>
      </p:sp>
      <p:grpSp>
        <p:nvGrpSpPr>
          <p:cNvPr name="Group 14" id="14"/>
          <p:cNvGrpSpPr/>
          <p:nvPr/>
        </p:nvGrpSpPr>
        <p:grpSpPr>
          <a:xfrm rot="0">
            <a:off x="7931076" y="4845538"/>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4754501"/>
            <a:ext cx="266582" cy="821715"/>
          </a:xfrm>
          <a:prstGeom prst="rect">
            <a:avLst/>
          </a:prstGeom>
        </p:spPr>
        <p:txBody>
          <a:bodyPr anchor="t" rtlCol="false" tIns="0" lIns="0" bIns="0" rIns="0">
            <a:spAutoFit/>
          </a:bodyPr>
          <a:lstStyle/>
          <a:p>
            <a:pPr algn="ctr">
              <a:lnSpc>
                <a:spcPts val="7262"/>
              </a:lnSpc>
              <a:spcBef>
                <a:spcPct val="0"/>
              </a:spcBef>
            </a:pPr>
            <a:r>
              <a:rPr lang="en-US" sz="3631">
                <a:solidFill>
                  <a:srgbClr val="000000"/>
                </a:solidFill>
                <a:latin typeface="Montserrat Classic"/>
              </a:rPr>
              <a:t>3</a:t>
            </a:r>
          </a:p>
        </p:txBody>
      </p:sp>
      <p:sp>
        <p:nvSpPr>
          <p:cNvPr name="TextBox 18" id="18"/>
          <p:cNvSpPr txBox="true"/>
          <p:nvPr/>
        </p:nvSpPr>
        <p:spPr>
          <a:xfrm rot="0">
            <a:off x="9114628" y="597775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Comparative Study of Algorithm  </a:t>
            </a:r>
          </a:p>
        </p:txBody>
      </p:sp>
      <p:grpSp>
        <p:nvGrpSpPr>
          <p:cNvPr name="Group 19" id="19"/>
          <p:cNvGrpSpPr/>
          <p:nvPr/>
        </p:nvGrpSpPr>
        <p:grpSpPr>
          <a:xfrm rot="0">
            <a:off x="7931076" y="6075484"/>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5984448"/>
            <a:ext cx="266582" cy="821715"/>
          </a:xfrm>
          <a:prstGeom prst="rect">
            <a:avLst/>
          </a:prstGeom>
        </p:spPr>
        <p:txBody>
          <a:bodyPr anchor="t" rtlCol="false" tIns="0" lIns="0" bIns="0" rIns="0">
            <a:spAutoFit/>
          </a:bodyPr>
          <a:lstStyle/>
          <a:p>
            <a:pPr algn="ctr">
              <a:lnSpc>
                <a:spcPts val="7262"/>
              </a:lnSpc>
              <a:spcBef>
                <a:spcPct val="0"/>
              </a:spcBef>
            </a:pPr>
            <a:r>
              <a:rPr lang="en-US" sz="3631">
                <a:solidFill>
                  <a:srgbClr val="000000"/>
                </a:solidFill>
                <a:latin typeface="Montserrat Classic"/>
              </a:rPr>
              <a:t>4</a:t>
            </a:r>
          </a:p>
        </p:txBody>
      </p:sp>
      <p:sp>
        <p:nvSpPr>
          <p:cNvPr name="TextBox 23" id="23"/>
          <p:cNvSpPr txBox="true"/>
          <p:nvPr/>
        </p:nvSpPr>
        <p:spPr>
          <a:xfrm rot="0">
            <a:off x="9114628" y="720769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Result</a:t>
            </a:r>
          </a:p>
        </p:txBody>
      </p:sp>
      <p:grpSp>
        <p:nvGrpSpPr>
          <p:cNvPr name="Group 24" id="24"/>
          <p:cNvGrpSpPr/>
          <p:nvPr/>
        </p:nvGrpSpPr>
        <p:grpSpPr>
          <a:xfrm rot="0">
            <a:off x="7931076" y="7305431"/>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61490" y="7214394"/>
            <a:ext cx="266582" cy="821715"/>
          </a:xfrm>
          <a:prstGeom prst="rect">
            <a:avLst/>
          </a:prstGeom>
        </p:spPr>
        <p:txBody>
          <a:bodyPr anchor="t" rtlCol="false" tIns="0" lIns="0" bIns="0" rIns="0">
            <a:spAutoFit/>
          </a:bodyPr>
          <a:lstStyle/>
          <a:p>
            <a:pPr algn="ctr">
              <a:lnSpc>
                <a:spcPts val="7262"/>
              </a:lnSpc>
              <a:spcBef>
                <a:spcPct val="0"/>
              </a:spcBef>
            </a:pPr>
            <a:r>
              <a:rPr lang="en-US" sz="3631">
                <a:solidFill>
                  <a:srgbClr val="000000"/>
                </a:solidFill>
                <a:latin typeface="Montserrat Classic"/>
              </a:rPr>
              <a:t>5</a:t>
            </a:r>
          </a:p>
        </p:txBody>
      </p:sp>
      <p:sp>
        <p:nvSpPr>
          <p:cNvPr name="TextBox 28" id="28"/>
          <p:cNvSpPr txBox="true"/>
          <p:nvPr/>
        </p:nvSpPr>
        <p:spPr>
          <a:xfrm rot="0">
            <a:off x="1531449" y="1770602"/>
            <a:ext cx="4186651" cy="1600200"/>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27708"/>
            <a:ext cx="6118937" cy="3724276"/>
          </a:xfrm>
          <a:prstGeom prst="rect">
            <a:avLst/>
          </a:prstGeom>
        </p:spPr>
        <p:txBody>
          <a:bodyPr anchor="t" rtlCol="false" tIns="0" lIns="0" bIns="0" rIns="0">
            <a:spAutoFit/>
          </a:bodyPr>
          <a:lstStyle/>
          <a:p>
            <a:pPr>
              <a:lnSpc>
                <a:spcPts val="5999"/>
              </a:lnSpc>
            </a:pPr>
            <a:r>
              <a:rPr lang="en-US" sz="3999">
                <a:solidFill>
                  <a:srgbClr val="000000"/>
                </a:solidFill>
                <a:latin typeface="Montserrat Classic"/>
              </a:rPr>
              <a:t>This program takes a gif of a maze as input and outputs a solution to the maze.</a:t>
            </a:r>
          </a:p>
          <a:p>
            <a:pPr algn="l" marL="0" indent="0" lvl="0">
              <a:lnSpc>
                <a:spcPts val="5999"/>
              </a:lnSpc>
              <a:spcBef>
                <a:spcPct val="0"/>
              </a:spcBef>
            </a:pPr>
          </a:p>
        </p:txBody>
      </p:sp>
      <p:sp>
        <p:nvSpPr>
          <p:cNvPr name="TextBox 6" id="6"/>
          <p:cNvSpPr txBox="true"/>
          <p:nvPr/>
        </p:nvSpPr>
        <p:spPr>
          <a:xfrm rot="0">
            <a:off x="1584164" y="2168741"/>
            <a:ext cx="6118937" cy="209804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PROBLEM STATEMENT </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468439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Bold"/>
              </a:rPr>
              <a:t>The program converts t</a:t>
            </a:r>
            <a:r>
              <a:rPr lang="en-US" sz="2799">
                <a:solidFill>
                  <a:srgbClr val="000000"/>
                </a:solidFill>
                <a:latin typeface="Montserrat Classic"/>
              </a:rPr>
              <a:t>he gif into a matrix where each cell represents a 5x5 area of the original gif. It then uses a breadth-first search algorithm to find the shortest path from the starting cell to the ending cell and displays the solution as a gif.</a:t>
            </a:r>
          </a:p>
          <a:p>
            <a:pPr algn="l" marL="0" indent="0" lvl="0">
              <a:lnSpc>
                <a:spcPts val="4199"/>
              </a:lnSpc>
              <a:spcBef>
                <a:spcPct val="0"/>
              </a:spcBef>
            </a:pPr>
          </a:p>
        </p:txBody>
      </p:sp>
      <p:sp>
        <p:nvSpPr>
          <p:cNvPr name="TextBox 6" id="6"/>
          <p:cNvSpPr txBox="true"/>
          <p:nvPr/>
        </p:nvSpPr>
        <p:spPr>
          <a:xfrm rot="0">
            <a:off x="1584164" y="2168741"/>
            <a:ext cx="6118937" cy="209804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Introduction to topic</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59715" y="3511902"/>
            <a:ext cx="7967834" cy="6153150"/>
          </a:xfrm>
          <a:prstGeom prst="rect">
            <a:avLst/>
          </a:prstGeom>
        </p:spPr>
        <p:txBody>
          <a:bodyPr anchor="t" rtlCol="false" tIns="0" lIns="0" bIns="0" rIns="0">
            <a:spAutoFit/>
          </a:bodyPr>
          <a:lstStyle/>
          <a:p>
            <a:pPr algn="l" marL="0" indent="0" lvl="0">
              <a:lnSpc>
                <a:spcPts val="4499"/>
              </a:lnSpc>
              <a:spcBef>
                <a:spcPct val="0"/>
              </a:spcBef>
            </a:pPr>
            <a:r>
              <a:rPr lang="en-US" sz="2999">
                <a:solidFill>
                  <a:srgbClr val="000000"/>
                </a:solidFill>
                <a:latin typeface="Montserrat Classic"/>
              </a:rPr>
              <a:t>The maze solver using BFS aims to create an algorithm finding the shortest path in a maze. It takes a maze as input, applies BFS to explore it until reaching the endpoint, and outputs the shortest path and steps taken. This has practical applications in robotics, gaming, and navigation, allowing efficient obstacle navigation for robots, guiding characters in gaming levels, and determining the shortest route on maps.</a:t>
            </a:r>
          </a:p>
        </p:txBody>
      </p:sp>
      <p:sp>
        <p:nvSpPr>
          <p:cNvPr name="TextBox 6" id="6"/>
          <p:cNvSpPr txBox="true"/>
          <p:nvPr/>
        </p:nvSpPr>
        <p:spPr>
          <a:xfrm rot="0">
            <a:off x="1584164" y="1499586"/>
            <a:ext cx="6118937" cy="209804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ALGORITHM DESIGN TECHNIQUE </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1577569" y="2835551"/>
            <a:ext cx="3451574" cy="2938743"/>
            <a:chOff x="0" y="0"/>
            <a:chExt cx="909057" cy="773990"/>
          </a:xfrm>
        </p:grpSpPr>
        <p:sp>
          <p:nvSpPr>
            <p:cNvPr name="Freeform 3" id="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774207" y="3274883"/>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STEP-1</a:t>
            </a:r>
          </a:p>
        </p:txBody>
      </p:sp>
      <p:sp>
        <p:nvSpPr>
          <p:cNvPr name="TextBox 6" id="6"/>
          <p:cNvSpPr txBox="true"/>
          <p:nvPr/>
        </p:nvSpPr>
        <p:spPr>
          <a:xfrm rot="0">
            <a:off x="1774207" y="3977225"/>
            <a:ext cx="3058297" cy="1577340"/>
          </a:xfrm>
          <a:prstGeom prst="rect">
            <a:avLst/>
          </a:prstGeom>
        </p:spPr>
        <p:txBody>
          <a:bodyPr anchor="t" rtlCol="false" tIns="0" lIns="0" bIns="0" rIns="0">
            <a:spAutoFit/>
          </a:bodyPr>
          <a:lstStyle/>
          <a:p>
            <a:pPr algn="ctr">
              <a:lnSpc>
                <a:spcPts val="3150"/>
              </a:lnSpc>
            </a:pPr>
            <a:r>
              <a:rPr lang="en-US" sz="2100">
                <a:solidFill>
                  <a:srgbClr val="000000"/>
                </a:solidFill>
                <a:latin typeface="Montserrat Classic"/>
              </a:rPr>
              <a:t>Read the input maze and identify the start and end points</a:t>
            </a:r>
          </a:p>
          <a:p>
            <a:pPr algn="ctr" marL="0" indent="0" lvl="0">
              <a:lnSpc>
                <a:spcPts val="3150"/>
              </a:lnSpc>
              <a:spcBef>
                <a:spcPct val="0"/>
              </a:spcBef>
            </a:pPr>
          </a:p>
        </p:txBody>
      </p:sp>
      <p:grpSp>
        <p:nvGrpSpPr>
          <p:cNvPr name="Group 7" id="7"/>
          <p:cNvGrpSpPr/>
          <p:nvPr/>
        </p:nvGrpSpPr>
        <p:grpSpPr>
          <a:xfrm rot="0">
            <a:off x="5471331" y="2835551"/>
            <a:ext cx="3451574" cy="2938743"/>
            <a:chOff x="0" y="0"/>
            <a:chExt cx="909057" cy="773990"/>
          </a:xfrm>
        </p:grpSpPr>
        <p:sp>
          <p:nvSpPr>
            <p:cNvPr name="Freeform 8" id="8"/>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9" id="9"/>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5667970" y="3274883"/>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STEP-2</a:t>
            </a:r>
          </a:p>
        </p:txBody>
      </p:sp>
      <p:sp>
        <p:nvSpPr>
          <p:cNvPr name="TextBox 11" id="11"/>
          <p:cNvSpPr txBox="true"/>
          <p:nvPr/>
        </p:nvSpPr>
        <p:spPr>
          <a:xfrm rot="0">
            <a:off x="5667970" y="3977225"/>
            <a:ext cx="3058297" cy="1577340"/>
          </a:xfrm>
          <a:prstGeom prst="rect">
            <a:avLst/>
          </a:prstGeom>
        </p:spPr>
        <p:txBody>
          <a:bodyPr anchor="t" rtlCol="false" tIns="0" lIns="0" bIns="0" rIns="0">
            <a:spAutoFit/>
          </a:bodyPr>
          <a:lstStyle/>
          <a:p>
            <a:pPr algn="ctr">
              <a:lnSpc>
                <a:spcPts val="3150"/>
              </a:lnSpc>
              <a:spcBef>
                <a:spcPct val="0"/>
              </a:spcBef>
            </a:pPr>
            <a:r>
              <a:rPr lang="en-US" sz="2100">
                <a:solidFill>
                  <a:srgbClr val="000000"/>
                </a:solidFill>
                <a:latin typeface="Montserrat Classic"/>
              </a:rPr>
              <a:t>Create an empty queue and add the start point to it.</a:t>
            </a:r>
          </a:p>
          <a:p>
            <a:pPr algn="ctr" marL="0" indent="0" lvl="0">
              <a:lnSpc>
                <a:spcPts val="3150"/>
              </a:lnSpc>
              <a:spcBef>
                <a:spcPct val="0"/>
              </a:spcBef>
            </a:pPr>
          </a:p>
        </p:txBody>
      </p:sp>
      <p:grpSp>
        <p:nvGrpSpPr>
          <p:cNvPr name="Group 12" id="12"/>
          <p:cNvGrpSpPr/>
          <p:nvPr/>
        </p:nvGrpSpPr>
        <p:grpSpPr>
          <a:xfrm rot="0">
            <a:off x="9365094" y="2835551"/>
            <a:ext cx="3451574" cy="2938743"/>
            <a:chOff x="0" y="0"/>
            <a:chExt cx="909057" cy="773990"/>
          </a:xfrm>
        </p:grpSpPr>
        <p:sp>
          <p:nvSpPr>
            <p:cNvPr name="Freeform 13" id="1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14" id="1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5" id="15"/>
          <p:cNvSpPr txBox="true"/>
          <p:nvPr/>
        </p:nvSpPr>
        <p:spPr>
          <a:xfrm rot="0">
            <a:off x="9561733" y="3274883"/>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STEP-3</a:t>
            </a:r>
          </a:p>
        </p:txBody>
      </p:sp>
      <p:sp>
        <p:nvSpPr>
          <p:cNvPr name="TextBox 16" id="16"/>
          <p:cNvSpPr txBox="true"/>
          <p:nvPr/>
        </p:nvSpPr>
        <p:spPr>
          <a:xfrm rot="0">
            <a:off x="9561733" y="3977225"/>
            <a:ext cx="3058297" cy="1794510"/>
          </a:xfrm>
          <a:prstGeom prst="rect">
            <a:avLst/>
          </a:prstGeom>
        </p:spPr>
        <p:txBody>
          <a:bodyPr anchor="t" rtlCol="false" tIns="0" lIns="0" bIns="0" rIns="0">
            <a:spAutoFit/>
          </a:bodyPr>
          <a:lstStyle/>
          <a:p>
            <a:pPr algn="ctr">
              <a:lnSpc>
                <a:spcPts val="2850"/>
              </a:lnSpc>
              <a:spcBef>
                <a:spcPct val="0"/>
              </a:spcBef>
            </a:pPr>
            <a:r>
              <a:rPr lang="en-US" sz="1900">
                <a:solidFill>
                  <a:srgbClr val="000000"/>
                </a:solidFill>
                <a:latin typeface="Montserrat Classic"/>
              </a:rPr>
              <a:t>Initialize a visited set to keep track of already visited points and mark the start point as visited.</a:t>
            </a:r>
          </a:p>
          <a:p>
            <a:pPr algn="ctr" marL="0" indent="0" lvl="0">
              <a:lnSpc>
                <a:spcPts val="2850"/>
              </a:lnSpc>
              <a:spcBef>
                <a:spcPct val="0"/>
              </a:spcBef>
            </a:pPr>
          </a:p>
        </p:txBody>
      </p:sp>
      <p:grpSp>
        <p:nvGrpSpPr>
          <p:cNvPr name="Group 17" id="17"/>
          <p:cNvGrpSpPr/>
          <p:nvPr/>
        </p:nvGrpSpPr>
        <p:grpSpPr>
          <a:xfrm rot="0">
            <a:off x="13258857" y="2835551"/>
            <a:ext cx="3451574" cy="2938743"/>
            <a:chOff x="0" y="0"/>
            <a:chExt cx="909057" cy="773990"/>
          </a:xfrm>
        </p:grpSpPr>
        <p:sp>
          <p:nvSpPr>
            <p:cNvPr name="Freeform 18" id="18"/>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19" id="19"/>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0" id="20"/>
          <p:cNvSpPr txBox="true"/>
          <p:nvPr/>
        </p:nvSpPr>
        <p:spPr>
          <a:xfrm rot="0">
            <a:off x="13455495" y="3274883"/>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STEP-4</a:t>
            </a:r>
          </a:p>
        </p:txBody>
      </p:sp>
      <p:sp>
        <p:nvSpPr>
          <p:cNvPr name="TextBox 21" id="21"/>
          <p:cNvSpPr txBox="true"/>
          <p:nvPr/>
        </p:nvSpPr>
        <p:spPr>
          <a:xfrm rot="0">
            <a:off x="13455495" y="3977225"/>
            <a:ext cx="3058297" cy="1977390"/>
          </a:xfrm>
          <a:prstGeom prst="rect">
            <a:avLst/>
          </a:prstGeom>
        </p:spPr>
        <p:txBody>
          <a:bodyPr anchor="t" rtlCol="false" tIns="0" lIns="0" bIns="0" rIns="0">
            <a:spAutoFit/>
          </a:bodyPr>
          <a:lstStyle/>
          <a:p>
            <a:pPr algn="ctr">
              <a:lnSpc>
                <a:spcPts val="3150"/>
              </a:lnSpc>
            </a:pPr>
            <a:r>
              <a:rPr lang="en-US" sz="2100">
                <a:solidFill>
                  <a:srgbClr val="000000"/>
                </a:solidFill>
                <a:latin typeface="Montserrat Classic"/>
              </a:rPr>
              <a:t>Loop until the queue is empty:</a:t>
            </a:r>
          </a:p>
          <a:p>
            <a:pPr algn="ctr">
              <a:lnSpc>
                <a:spcPts val="3150"/>
              </a:lnSpc>
              <a:spcBef>
                <a:spcPct val="0"/>
              </a:spcBef>
            </a:pPr>
            <a:r>
              <a:rPr lang="en-US" sz="2100">
                <a:solidFill>
                  <a:srgbClr val="000000"/>
                </a:solidFill>
                <a:latin typeface="Montserrat Classic"/>
              </a:rPr>
              <a:t>a. Dequeue the front point from the queue.</a:t>
            </a:r>
          </a:p>
          <a:p>
            <a:pPr algn="ctr" marL="0" indent="0" lvl="0">
              <a:lnSpc>
                <a:spcPts val="3150"/>
              </a:lnSpc>
              <a:spcBef>
                <a:spcPct val="0"/>
              </a:spcBef>
            </a:pPr>
          </a:p>
        </p:txBody>
      </p:sp>
      <p:grpSp>
        <p:nvGrpSpPr>
          <p:cNvPr name="Group 22" id="22"/>
          <p:cNvGrpSpPr/>
          <p:nvPr/>
        </p:nvGrpSpPr>
        <p:grpSpPr>
          <a:xfrm rot="0">
            <a:off x="1577569" y="6277459"/>
            <a:ext cx="3451574" cy="2938743"/>
            <a:chOff x="0" y="0"/>
            <a:chExt cx="909057" cy="773990"/>
          </a:xfrm>
        </p:grpSpPr>
        <p:sp>
          <p:nvSpPr>
            <p:cNvPr name="Freeform 23" id="2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24" id="2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5" id="25"/>
          <p:cNvSpPr txBox="true"/>
          <p:nvPr/>
        </p:nvSpPr>
        <p:spPr>
          <a:xfrm rot="0">
            <a:off x="1774207" y="6716790"/>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STEP-4</a:t>
            </a:r>
          </a:p>
        </p:txBody>
      </p:sp>
      <p:sp>
        <p:nvSpPr>
          <p:cNvPr name="TextBox 26" id="26"/>
          <p:cNvSpPr txBox="true"/>
          <p:nvPr/>
        </p:nvSpPr>
        <p:spPr>
          <a:xfrm rot="0">
            <a:off x="1774207" y="7419132"/>
            <a:ext cx="3058297" cy="1794510"/>
          </a:xfrm>
          <a:prstGeom prst="rect">
            <a:avLst/>
          </a:prstGeom>
        </p:spPr>
        <p:txBody>
          <a:bodyPr anchor="t" rtlCol="false" tIns="0" lIns="0" bIns="0" rIns="0">
            <a:spAutoFit/>
          </a:bodyPr>
          <a:lstStyle/>
          <a:p>
            <a:pPr algn="ctr">
              <a:lnSpc>
                <a:spcPts val="2850"/>
              </a:lnSpc>
              <a:spcBef>
                <a:spcPct val="0"/>
              </a:spcBef>
            </a:pPr>
            <a:r>
              <a:rPr lang="en-US" sz="1900">
                <a:solidFill>
                  <a:srgbClr val="000000"/>
                </a:solidFill>
                <a:latin typeface="Montserrat Classic"/>
              </a:rPr>
              <a:t>b. If the dequeued point is the end point, then the algorithm has found the shortest path.</a:t>
            </a:r>
          </a:p>
          <a:p>
            <a:pPr algn="ctr" marL="0" indent="0" lvl="0">
              <a:lnSpc>
                <a:spcPts val="2850"/>
              </a:lnSpc>
              <a:spcBef>
                <a:spcPct val="0"/>
              </a:spcBef>
            </a:pPr>
          </a:p>
        </p:txBody>
      </p:sp>
      <p:grpSp>
        <p:nvGrpSpPr>
          <p:cNvPr name="Group 27" id="27"/>
          <p:cNvGrpSpPr/>
          <p:nvPr/>
        </p:nvGrpSpPr>
        <p:grpSpPr>
          <a:xfrm rot="0">
            <a:off x="5471331" y="6277459"/>
            <a:ext cx="3451574" cy="2938743"/>
            <a:chOff x="0" y="0"/>
            <a:chExt cx="909057" cy="773990"/>
          </a:xfrm>
        </p:grpSpPr>
        <p:sp>
          <p:nvSpPr>
            <p:cNvPr name="Freeform 28" id="28"/>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29" id="29"/>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0" id="30"/>
          <p:cNvSpPr txBox="true"/>
          <p:nvPr/>
        </p:nvSpPr>
        <p:spPr>
          <a:xfrm rot="0">
            <a:off x="5667970" y="6716790"/>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STEP-4</a:t>
            </a:r>
          </a:p>
        </p:txBody>
      </p:sp>
      <p:sp>
        <p:nvSpPr>
          <p:cNvPr name="TextBox 31" id="31"/>
          <p:cNvSpPr txBox="true"/>
          <p:nvPr/>
        </p:nvSpPr>
        <p:spPr>
          <a:xfrm rot="0">
            <a:off x="5667970" y="7419132"/>
            <a:ext cx="3058297" cy="1794510"/>
          </a:xfrm>
          <a:prstGeom prst="rect">
            <a:avLst/>
          </a:prstGeom>
        </p:spPr>
        <p:txBody>
          <a:bodyPr anchor="t" rtlCol="false" tIns="0" lIns="0" bIns="0" rIns="0">
            <a:spAutoFit/>
          </a:bodyPr>
          <a:lstStyle/>
          <a:p>
            <a:pPr algn="ctr">
              <a:lnSpc>
                <a:spcPts val="2850"/>
              </a:lnSpc>
              <a:spcBef>
                <a:spcPct val="0"/>
              </a:spcBef>
            </a:pPr>
            <a:r>
              <a:rPr lang="en-US" sz="1900">
                <a:solidFill>
                  <a:srgbClr val="000000"/>
                </a:solidFill>
                <a:latin typeface="Montserrat Classic"/>
              </a:rPr>
              <a:t>c. Otherwise, enqueue all adjacent unvisited points to the queue and mark them as visited.</a:t>
            </a:r>
          </a:p>
          <a:p>
            <a:pPr algn="ctr" marL="0" indent="0" lvl="0">
              <a:lnSpc>
                <a:spcPts val="2850"/>
              </a:lnSpc>
              <a:spcBef>
                <a:spcPct val="0"/>
              </a:spcBef>
            </a:pPr>
          </a:p>
        </p:txBody>
      </p:sp>
      <p:grpSp>
        <p:nvGrpSpPr>
          <p:cNvPr name="Group 32" id="32"/>
          <p:cNvGrpSpPr/>
          <p:nvPr/>
        </p:nvGrpSpPr>
        <p:grpSpPr>
          <a:xfrm rot="0">
            <a:off x="9365094" y="6277459"/>
            <a:ext cx="3451574" cy="2938743"/>
            <a:chOff x="0" y="0"/>
            <a:chExt cx="909057" cy="773990"/>
          </a:xfrm>
        </p:grpSpPr>
        <p:sp>
          <p:nvSpPr>
            <p:cNvPr name="Freeform 33" id="3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34" id="3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5" id="35"/>
          <p:cNvSpPr txBox="true"/>
          <p:nvPr/>
        </p:nvSpPr>
        <p:spPr>
          <a:xfrm rot="0">
            <a:off x="9561733" y="6716790"/>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STEP-5</a:t>
            </a:r>
          </a:p>
        </p:txBody>
      </p:sp>
      <p:sp>
        <p:nvSpPr>
          <p:cNvPr name="TextBox 36" id="36"/>
          <p:cNvSpPr txBox="true"/>
          <p:nvPr/>
        </p:nvSpPr>
        <p:spPr>
          <a:xfrm rot="0">
            <a:off x="9561733" y="7144813"/>
            <a:ext cx="3058297" cy="20459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Classic"/>
              </a:rPr>
              <a:t>If the end point is reached, trace back the path from the end point to the start point by following the parents of each point.</a:t>
            </a:r>
          </a:p>
          <a:p>
            <a:pPr algn="ctr" marL="0" indent="0" lvl="0">
              <a:lnSpc>
                <a:spcPts val="2700"/>
              </a:lnSpc>
              <a:spcBef>
                <a:spcPct val="0"/>
              </a:spcBef>
            </a:pPr>
          </a:p>
        </p:txBody>
      </p:sp>
      <p:grpSp>
        <p:nvGrpSpPr>
          <p:cNvPr name="Group 37" id="37"/>
          <p:cNvGrpSpPr/>
          <p:nvPr/>
        </p:nvGrpSpPr>
        <p:grpSpPr>
          <a:xfrm rot="0">
            <a:off x="13258857" y="6277459"/>
            <a:ext cx="3451574" cy="2938743"/>
            <a:chOff x="0" y="0"/>
            <a:chExt cx="909057" cy="773990"/>
          </a:xfrm>
        </p:grpSpPr>
        <p:sp>
          <p:nvSpPr>
            <p:cNvPr name="Freeform 38" id="38"/>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39" id="39"/>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0" id="40"/>
          <p:cNvSpPr txBox="true"/>
          <p:nvPr/>
        </p:nvSpPr>
        <p:spPr>
          <a:xfrm rot="0">
            <a:off x="13455495" y="6716790"/>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STEP-6</a:t>
            </a:r>
          </a:p>
        </p:txBody>
      </p:sp>
      <p:sp>
        <p:nvSpPr>
          <p:cNvPr name="TextBox 41" id="41"/>
          <p:cNvSpPr txBox="true"/>
          <p:nvPr/>
        </p:nvSpPr>
        <p:spPr>
          <a:xfrm rot="0">
            <a:off x="13455495" y="7419132"/>
            <a:ext cx="3058297" cy="2045970"/>
          </a:xfrm>
          <a:prstGeom prst="rect">
            <a:avLst/>
          </a:prstGeom>
        </p:spPr>
        <p:txBody>
          <a:bodyPr anchor="t" rtlCol="false" tIns="0" lIns="0" bIns="0" rIns="0">
            <a:spAutoFit/>
          </a:bodyPr>
          <a:lstStyle/>
          <a:p>
            <a:pPr algn="ctr">
              <a:lnSpc>
                <a:spcPts val="2700"/>
              </a:lnSpc>
              <a:spcBef>
                <a:spcPct val="0"/>
              </a:spcBef>
            </a:pPr>
            <a:r>
              <a:rPr lang="en-US" sz="1800">
                <a:solidFill>
                  <a:srgbClr val="000000"/>
                </a:solidFill>
                <a:latin typeface="Montserrat Classic"/>
              </a:rPr>
              <a:t>Output the shortest path from the start point to the end point along with the steps taken to reach the end point.</a:t>
            </a:r>
          </a:p>
          <a:p>
            <a:pPr algn="ctr" marL="0" indent="0" lvl="0">
              <a:lnSpc>
                <a:spcPts val="2700"/>
              </a:lnSpc>
              <a:spcBef>
                <a:spcPct val="0"/>
              </a:spcBef>
            </a:pPr>
          </a:p>
        </p:txBody>
      </p:sp>
      <p:sp>
        <p:nvSpPr>
          <p:cNvPr name="TextBox 42" id="42"/>
          <p:cNvSpPr txBox="true"/>
          <p:nvPr/>
        </p:nvSpPr>
        <p:spPr>
          <a:xfrm rot="0">
            <a:off x="4656140" y="1416150"/>
            <a:ext cx="8975721" cy="857173"/>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ALGORITHM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193045"/>
            <a:ext cx="6118937" cy="625602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Bold"/>
              </a:rPr>
              <a:t>Breadth-First Search</a:t>
            </a:r>
          </a:p>
          <a:p>
            <a:pPr>
              <a:lnSpc>
                <a:spcPts val="4199"/>
              </a:lnSpc>
            </a:pPr>
          </a:p>
          <a:p>
            <a:pPr>
              <a:lnSpc>
                <a:spcPts val="4199"/>
              </a:lnSpc>
            </a:pPr>
            <a:r>
              <a:rPr lang="en-US" sz="2799">
                <a:solidFill>
                  <a:srgbClr val="000000"/>
                </a:solidFill>
                <a:latin typeface="Georgia Pro"/>
              </a:rPr>
              <a:t>T</a:t>
            </a:r>
            <a:r>
              <a:rPr lang="en-US" sz="2799">
                <a:solidFill>
                  <a:srgbClr val="000000"/>
                </a:solidFill>
                <a:latin typeface="Georgia Pro Italics"/>
              </a:rPr>
              <a:t>ime Complexity:  O(V + E)</a:t>
            </a:r>
          </a:p>
          <a:p>
            <a:pPr>
              <a:lnSpc>
                <a:spcPts val="4199"/>
              </a:lnSpc>
            </a:pPr>
            <a:r>
              <a:rPr lang="en-US" sz="2799">
                <a:solidFill>
                  <a:srgbClr val="000000"/>
                </a:solidFill>
                <a:latin typeface="Georgia Pro Italics"/>
              </a:rPr>
              <a:t> </a:t>
            </a:r>
          </a:p>
          <a:p>
            <a:pPr>
              <a:lnSpc>
                <a:spcPts val="4199"/>
              </a:lnSpc>
            </a:pPr>
            <a:r>
              <a:rPr lang="en-US" sz="2799">
                <a:solidFill>
                  <a:srgbClr val="000000"/>
                </a:solidFill>
                <a:latin typeface="Georgia Pro"/>
              </a:rPr>
              <a:t>BFS guarantees the shortest path in unweighted graphs, making it a good choice for maze solving if the maze is unweighted and finding the shortest path is crucial</a:t>
            </a:r>
            <a:r>
              <a:rPr lang="en-US" sz="2799">
                <a:solidFill>
                  <a:srgbClr val="000000"/>
                </a:solidFill>
                <a:latin typeface="Georgia Pro Italics"/>
              </a:rPr>
              <a:t>.</a:t>
            </a:r>
          </a:p>
          <a:p>
            <a:pPr>
              <a:lnSpc>
                <a:spcPts val="4199"/>
              </a:lnSpc>
            </a:pPr>
          </a:p>
          <a:p>
            <a:pPr>
              <a:lnSpc>
                <a:spcPts val="4199"/>
              </a:lnSpc>
            </a:pPr>
          </a:p>
          <a:p>
            <a:pPr algn="l" marL="0" indent="0" lvl="0">
              <a:lnSpc>
                <a:spcPts val="4199"/>
              </a:lnSpc>
              <a:spcBef>
                <a:spcPct val="0"/>
              </a:spcBef>
            </a:pPr>
          </a:p>
        </p:txBody>
      </p:sp>
      <p:sp>
        <p:nvSpPr>
          <p:cNvPr name="TextBox 6" id="6"/>
          <p:cNvSpPr txBox="true"/>
          <p:nvPr/>
        </p:nvSpPr>
        <p:spPr>
          <a:xfrm rot="0">
            <a:off x="1584164" y="2168741"/>
            <a:ext cx="6118937" cy="107886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Time Complexity</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981129"/>
            <a:chOff x="0" y="0"/>
            <a:chExt cx="909057" cy="1311902"/>
          </a:xfrm>
        </p:grpSpPr>
        <p:sp>
          <p:nvSpPr>
            <p:cNvPr name="Freeform 3" id="3"/>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583754" y="3644742"/>
            <a:ext cx="3451574" cy="4981129"/>
            <a:chOff x="0" y="0"/>
            <a:chExt cx="909057" cy="1311902"/>
          </a:xfrm>
        </p:grpSpPr>
        <p:sp>
          <p:nvSpPr>
            <p:cNvPr name="Freeform 6" id="6"/>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7092645" y="3687501"/>
            <a:ext cx="3451574" cy="4981129"/>
            <a:chOff x="0" y="0"/>
            <a:chExt cx="909057" cy="1311902"/>
          </a:xfrm>
        </p:grpSpPr>
        <p:sp>
          <p:nvSpPr>
            <p:cNvPr name="Freeform 9" id="9"/>
            <p:cNvSpPr/>
            <p:nvPr/>
          </p:nvSpPr>
          <p:spPr>
            <a:xfrm flipH="false" flipV="false" rot="0">
              <a:off x="0" y="0"/>
              <a:ext cx="909057" cy="1311902"/>
            </a:xfrm>
            <a:custGeom>
              <a:avLst/>
              <a:gdLst/>
              <a:ahLst/>
              <a:cxnLst/>
              <a:rect r="r" b="b" t="t" l="l"/>
              <a:pathLst>
                <a:path h="1311902" w="909057">
                  <a:moveTo>
                    <a:pt x="76262" y="0"/>
                  </a:moveTo>
                  <a:lnTo>
                    <a:pt x="832794" y="0"/>
                  </a:lnTo>
                  <a:cubicBezTo>
                    <a:pt x="874913" y="0"/>
                    <a:pt x="909057" y="34144"/>
                    <a:pt x="909057" y="76262"/>
                  </a:cubicBezTo>
                  <a:lnTo>
                    <a:pt x="909057" y="1235640"/>
                  </a:lnTo>
                  <a:cubicBezTo>
                    <a:pt x="909057" y="1277758"/>
                    <a:pt x="874913" y="1311902"/>
                    <a:pt x="832794" y="1311902"/>
                  </a:cubicBezTo>
                  <a:lnTo>
                    <a:pt x="76262" y="1311902"/>
                  </a:lnTo>
                  <a:cubicBezTo>
                    <a:pt x="34144" y="1311902"/>
                    <a:pt x="0" y="1277758"/>
                    <a:pt x="0" y="123564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135000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798175" y="4126833"/>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Recursive Division</a:t>
            </a:r>
          </a:p>
        </p:txBody>
      </p:sp>
      <p:sp>
        <p:nvSpPr>
          <p:cNvPr name="TextBox 12" id="12"/>
          <p:cNvSpPr txBox="true"/>
          <p:nvPr/>
        </p:nvSpPr>
        <p:spPr>
          <a:xfrm rot="0">
            <a:off x="1798175" y="5466429"/>
            <a:ext cx="3058297" cy="3267075"/>
          </a:xfrm>
          <a:prstGeom prst="rect">
            <a:avLst/>
          </a:prstGeom>
        </p:spPr>
        <p:txBody>
          <a:bodyPr anchor="t" rtlCol="false" tIns="0" lIns="0" bIns="0" rIns="0">
            <a:spAutoFit/>
          </a:bodyPr>
          <a:lstStyle/>
          <a:p>
            <a:pPr algn="ctr">
              <a:lnSpc>
                <a:spcPts val="2700"/>
              </a:lnSpc>
            </a:pPr>
            <a:r>
              <a:rPr lang="en-US" sz="1800">
                <a:solidFill>
                  <a:srgbClr val="000000"/>
                </a:solidFill>
                <a:latin typeface="Montserrat Bold"/>
              </a:rPr>
              <a:t>Time Complexity: </a:t>
            </a:r>
          </a:p>
          <a:p>
            <a:pPr algn="ctr">
              <a:lnSpc>
                <a:spcPts val="2700"/>
              </a:lnSpc>
            </a:pPr>
            <a:r>
              <a:rPr lang="en-US" sz="1800">
                <a:solidFill>
                  <a:srgbClr val="000000"/>
                </a:solidFill>
                <a:latin typeface="Montserrat Bold"/>
              </a:rPr>
              <a:t>O(n^2)</a:t>
            </a:r>
          </a:p>
          <a:p>
            <a:pPr algn="ctr">
              <a:lnSpc>
                <a:spcPts val="2550"/>
              </a:lnSpc>
            </a:pPr>
            <a:r>
              <a:rPr lang="en-US" sz="1700">
                <a:solidFill>
                  <a:srgbClr val="000000"/>
                </a:solidFill>
                <a:latin typeface="Montserrat"/>
              </a:rPr>
              <a:t>Recursive division is typically used for maze generation rather than solving, but it can be adapted to solving by recursively dividing until the solution path is found.</a:t>
            </a:r>
          </a:p>
          <a:p>
            <a:pPr algn="ctr" marL="0" indent="0" lvl="0">
              <a:lnSpc>
                <a:spcPts val="2550"/>
              </a:lnSpc>
              <a:spcBef>
                <a:spcPct val="0"/>
              </a:spcBef>
            </a:pPr>
            <a:r>
              <a:rPr lang="en-US" sz="1700">
                <a:solidFill>
                  <a:srgbClr val="000000"/>
                </a:solidFill>
                <a:latin typeface="Montserrat"/>
              </a:rPr>
              <a:t>.</a:t>
            </a:r>
          </a:p>
        </p:txBody>
      </p:sp>
      <p:sp>
        <p:nvSpPr>
          <p:cNvPr name="TextBox 13" id="13"/>
          <p:cNvSpPr txBox="true"/>
          <p:nvPr/>
        </p:nvSpPr>
        <p:spPr>
          <a:xfrm rot="0">
            <a:off x="12792120" y="4126833"/>
            <a:ext cx="3044404"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Dijkstra's Algorithm</a:t>
            </a:r>
          </a:p>
        </p:txBody>
      </p:sp>
      <p:sp>
        <p:nvSpPr>
          <p:cNvPr name="TextBox 14" id="14"/>
          <p:cNvSpPr txBox="true"/>
          <p:nvPr/>
        </p:nvSpPr>
        <p:spPr>
          <a:xfrm rot="0">
            <a:off x="12787339" y="5088286"/>
            <a:ext cx="3044404" cy="3375660"/>
          </a:xfrm>
          <a:prstGeom prst="rect">
            <a:avLst/>
          </a:prstGeom>
        </p:spPr>
        <p:txBody>
          <a:bodyPr anchor="t" rtlCol="false" tIns="0" lIns="0" bIns="0" rIns="0">
            <a:spAutoFit/>
          </a:bodyPr>
          <a:lstStyle/>
          <a:p>
            <a:pPr algn="ctr">
              <a:lnSpc>
                <a:spcPts val="3150"/>
              </a:lnSpc>
            </a:pPr>
            <a:r>
              <a:rPr lang="en-US" sz="2100">
                <a:solidFill>
                  <a:srgbClr val="000000"/>
                </a:solidFill>
                <a:latin typeface="Montserrat Bold"/>
              </a:rPr>
              <a:t>Time Complexity: </a:t>
            </a:r>
          </a:p>
          <a:p>
            <a:pPr algn="ctr">
              <a:lnSpc>
                <a:spcPts val="3150"/>
              </a:lnSpc>
            </a:pPr>
            <a:r>
              <a:rPr lang="en-US" sz="2100">
                <a:solidFill>
                  <a:srgbClr val="000000"/>
                </a:solidFill>
                <a:latin typeface="Montserrat Bold"/>
              </a:rPr>
              <a:t>O((V + E) * log(V))</a:t>
            </a:r>
          </a:p>
          <a:p>
            <a:pPr algn="ctr" marL="0" indent="0" lvl="0">
              <a:lnSpc>
                <a:spcPts val="2550"/>
              </a:lnSpc>
              <a:spcBef>
                <a:spcPct val="0"/>
              </a:spcBef>
            </a:pPr>
            <a:r>
              <a:rPr lang="en-US" sz="1700">
                <a:solidFill>
                  <a:srgbClr val="000000"/>
                </a:solidFill>
                <a:latin typeface="Montserrat"/>
              </a:rPr>
              <a:t>Dijkstra's algorithm guarantees the shortest path even in weighted graphs, making it suitable for maze solving with weighted paths. However, it's slower than BFS for unweighted graphs.</a:t>
            </a:r>
          </a:p>
        </p:txBody>
      </p:sp>
      <p:sp>
        <p:nvSpPr>
          <p:cNvPr name="TextBox 15" id="15"/>
          <p:cNvSpPr txBox="true"/>
          <p:nvPr/>
        </p:nvSpPr>
        <p:spPr>
          <a:xfrm rot="0">
            <a:off x="4656140" y="1416150"/>
            <a:ext cx="8975721" cy="16667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COMPARISON WITH  OTHER ALGORITHM </a:t>
            </a:r>
          </a:p>
        </p:txBody>
      </p:sp>
      <p:sp>
        <p:nvSpPr>
          <p:cNvPr name="TextBox 16" id="16"/>
          <p:cNvSpPr txBox="true"/>
          <p:nvPr/>
        </p:nvSpPr>
        <p:spPr>
          <a:xfrm rot="0">
            <a:off x="7296326" y="4126833"/>
            <a:ext cx="304421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Depth-First Search</a:t>
            </a:r>
          </a:p>
        </p:txBody>
      </p:sp>
      <p:sp>
        <p:nvSpPr>
          <p:cNvPr name="TextBox 17" id="17"/>
          <p:cNvSpPr txBox="true"/>
          <p:nvPr/>
        </p:nvSpPr>
        <p:spPr>
          <a:xfrm rot="0">
            <a:off x="7296326" y="5250211"/>
            <a:ext cx="3044213" cy="3051810"/>
          </a:xfrm>
          <a:prstGeom prst="rect">
            <a:avLst/>
          </a:prstGeom>
        </p:spPr>
        <p:txBody>
          <a:bodyPr anchor="t" rtlCol="false" tIns="0" lIns="0" bIns="0" rIns="0">
            <a:spAutoFit/>
          </a:bodyPr>
          <a:lstStyle/>
          <a:p>
            <a:pPr algn="ctr">
              <a:lnSpc>
                <a:spcPts val="3150"/>
              </a:lnSpc>
            </a:pPr>
            <a:r>
              <a:rPr lang="en-US" sz="2100">
                <a:solidFill>
                  <a:srgbClr val="000000"/>
                </a:solidFill>
                <a:latin typeface="Montserrat Bold"/>
              </a:rPr>
              <a:t> Time Complexity: O(V + E)</a:t>
            </a:r>
          </a:p>
          <a:p>
            <a:pPr algn="ctr" marL="0" indent="0" lvl="0">
              <a:lnSpc>
                <a:spcPts val="2550"/>
              </a:lnSpc>
              <a:spcBef>
                <a:spcPct val="0"/>
              </a:spcBef>
            </a:pPr>
            <a:r>
              <a:rPr lang="en-US" sz="1700">
                <a:solidFill>
                  <a:srgbClr val="000000"/>
                </a:solidFill>
                <a:latin typeface="Montserrat"/>
              </a:rPr>
              <a:t>DFS may not find the shortest path and can get stuck in infinite loops if not implemented with care. However, it requires less memory compared to BFS due to its depth-first nature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064706" y="4564566"/>
            <a:ext cx="7194594" cy="1424567"/>
          </a:xfrm>
          <a:prstGeom prst="rect">
            <a:avLst/>
          </a:prstGeom>
        </p:spPr>
        <p:txBody>
          <a:bodyPr anchor="t" rtlCol="false" tIns="0" lIns="0" bIns="0" rIns="0">
            <a:spAutoFit/>
          </a:bodyPr>
          <a:lstStyle/>
          <a:p>
            <a:pPr>
              <a:lnSpc>
                <a:spcPts val="10455"/>
              </a:lnSpc>
            </a:pPr>
            <a:r>
              <a:rPr lang="en-US" sz="11123">
                <a:solidFill>
                  <a:srgbClr val="000000"/>
                </a:solidFill>
                <a:latin typeface="Bebas Neue Bold"/>
              </a:rPr>
              <a:t>thank you !!</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DAF-tXr8Zgw</dc:identifier>
  <dcterms:modified xsi:type="dcterms:W3CDTF">2011-08-01T06:04:30Z</dcterms:modified>
  <cp:revision>1</cp:revision>
  <dc:title>Blue &amp; White Practical Uses of AI in EFL Presentation</dc:title>
</cp:coreProperties>
</file>